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90" r:id="rId2"/>
    <p:sldId id="272" r:id="rId3"/>
    <p:sldId id="273" r:id="rId4"/>
    <p:sldId id="274" r:id="rId5"/>
    <p:sldId id="275" r:id="rId6"/>
    <p:sldId id="281" r:id="rId7"/>
    <p:sldId id="291" r:id="rId8"/>
    <p:sldId id="282" r:id="rId9"/>
    <p:sldId id="283" r:id="rId10"/>
    <p:sldId id="292" r:id="rId11"/>
    <p:sldId id="284" r:id="rId12"/>
    <p:sldId id="289" r:id="rId13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A7E13-F744-48F3-8E1F-88A4FD9A4C94}" type="datetime1">
              <a:rPr lang="hu-HU" smtClean="0"/>
              <a:pPr/>
              <a:t>2023. 05. 30.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6323-8DBC-417A-A2AF-34621DA8EF0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88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E8F4-30BC-4E85-8D7E-E642037E1945}" type="datetime1">
              <a:rPr lang="hu-HU" smtClean="0"/>
              <a:pPr/>
              <a:t>2023. 05. 30.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u-HU" smtClean="0"/>
              <a:pPr rtl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06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85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79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73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01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64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517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283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pPr rtl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923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Téglalap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cxnSp>
          <p:nvCxnSpPr>
            <p:cNvPr id="7" name="Egyenes összekötő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Egyenes összekötő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 smtClean="0"/>
              <a:t>Alcím mintájának szerkesztése</a:t>
            </a:r>
            <a:endParaRPr kumimoji="0" lang="hu-HU" noProof="0" dirty="0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BF052-0DD9-42B1-A21A-89E154C58BD9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4ECDDD-1892-42DF-AABB-35419BB56689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7462D6-7306-4FED-9BFB-7585D5BBEC53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800AB-AD94-4981-B6C8-E7A46BF7A6CC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F8172-BA31-4685-947C-8CC999122209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18409-D530-4447-A91C-A22F62357714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D9D93-F0BB-411C-8B59-FA33DCDB907D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4A5D6-9F44-446F-AF98-5416558E444C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A58BA-55DF-42B7-B713-0BD0DEDEB78C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59659-CE52-4359-B3DE-CAAA6C1CB1EA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oldalon levágott és lekerekített sarkú téglalap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 smtClean="0"/>
              <a:t>Kép beszúrásához kattintson az ikonra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C62BB4-C044-4222-A54A-067FAC7DCB39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Téglalap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grpSp>
          <p:nvGrpSpPr>
            <p:cNvPr id="27" name="Csoport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zabadkézi sokszö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zabadkézi sokszö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Csoport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zabadkézi sokszö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  <p:sp>
              <p:nvSpPr>
                <p:cNvPr id="33" name="Szabadkézi sokszö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</p:grpSp>
        </p:grpSp>
      </p:grp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kumimoji="0" lang="hu-HU" noProof="0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 dirty="0" smtClean="0"/>
              <a:t>Mintaszöveg szerkesztése</a:t>
            </a:r>
          </a:p>
          <a:p>
            <a:pPr lvl="1" rtl="0" eaLnBrk="1" latinLnBrk="0" hangingPunct="1"/>
            <a:r>
              <a:rPr lang="hu-HU" noProof="0" dirty="0" smtClean="0"/>
              <a:t>Második szint</a:t>
            </a:r>
          </a:p>
          <a:p>
            <a:pPr lvl="2" rtl="0" eaLnBrk="1" latinLnBrk="0" hangingPunct="1"/>
            <a:r>
              <a:rPr lang="hu-HU" noProof="0" dirty="0" smtClean="0"/>
              <a:t>Harmadik szint</a:t>
            </a:r>
          </a:p>
          <a:p>
            <a:pPr lvl="3" rtl="0" eaLnBrk="1" latinLnBrk="0" hangingPunct="1"/>
            <a:r>
              <a:rPr lang="hu-HU" noProof="0" dirty="0" smtClean="0"/>
              <a:t>Negyedik szint</a:t>
            </a:r>
          </a:p>
          <a:p>
            <a:pPr lvl="4" rtl="0" eaLnBrk="1" latinLnBrk="0" hangingPunct="1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BE3C63F-1588-4053-81F7-62AC28DE3D11}" type="datetime1">
              <a:rPr lang="hu-HU" noProof="0" smtClean="0"/>
              <a:pPr rtl="0"/>
              <a:t>2023. 05. 30.</a:t>
            </a:fld>
            <a:endParaRPr lang="hu-HU" noProof="0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hu-HU" noProof="0" smtClean="0"/>
              <a:pPr rtl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Slide title should be in the same font size and font family.</a:t>
            </a:r>
            <a:endParaRPr lang="en-US" sz="32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noProof="0" smtClean="0"/>
              <a:pPr rtl="0"/>
              <a:t>1</a:t>
            </a:fld>
            <a:endParaRPr lang="hu-HU" noProof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8412" y="2190751"/>
            <a:ext cx="10668000" cy="4530725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u="sng" dirty="0" smtClean="0">
                <a:solidFill>
                  <a:schemeClr val="hlink"/>
                </a:solidFill>
              </a:rPr>
              <a:t>Some introductory remarks:</a:t>
            </a:r>
          </a:p>
          <a:p>
            <a:r>
              <a:rPr lang="en-US" altLang="hu-HU" sz="2100" dirty="0" smtClean="0">
                <a:latin typeface="Century Gothic"/>
              </a:rPr>
              <a:t>Length of presentation: 6-8 minutes, max. number of slides: 8-12.  </a:t>
            </a:r>
          </a:p>
          <a:p>
            <a:r>
              <a:rPr lang="en-US" altLang="hu-HU" sz="2100" dirty="0" smtClean="0">
                <a:latin typeface="Century Gothic"/>
              </a:rPr>
              <a:t>Text should be clear and should not contain typos or orthographic errors.</a:t>
            </a:r>
          </a:p>
          <a:p>
            <a:r>
              <a:rPr lang="en-US" altLang="hu-HU" sz="2100" dirty="0" smtClean="0">
                <a:latin typeface="Century Gothic"/>
              </a:rPr>
              <a:t>Please present the most important parts</a:t>
            </a:r>
            <a:r>
              <a:rPr lang="hu-HU" altLang="hu-HU" sz="2100" dirty="0" smtClean="0">
                <a:latin typeface="Century Gothic"/>
              </a:rPr>
              <a:t> </a:t>
            </a:r>
            <a:r>
              <a:rPr lang="en-US" altLang="hu-HU" sz="2100" dirty="0" smtClean="0">
                <a:latin typeface="Century Gothic"/>
              </a:rPr>
              <a:t>of thesis, references should be mentioned tangentially. </a:t>
            </a:r>
          </a:p>
          <a:p>
            <a:r>
              <a:rPr lang="en-US" altLang="hu-HU" sz="2100" dirty="0" smtClean="0">
                <a:latin typeface="Century Gothic"/>
              </a:rPr>
              <a:t>Please list keywords only, avoid lengthy sentences. </a:t>
            </a:r>
          </a:p>
          <a:p>
            <a:r>
              <a:rPr lang="en-US" altLang="hu-HU" sz="2100" dirty="0" smtClean="0">
                <a:latin typeface="Century Gothic"/>
              </a:rPr>
              <a:t>Please use the</a:t>
            </a:r>
            <a:r>
              <a:rPr lang="hu-HU" altLang="hu-HU" sz="2100" dirty="0" smtClean="0">
                <a:latin typeface="Century Gothic"/>
              </a:rPr>
              <a:t> </a:t>
            </a:r>
            <a:r>
              <a:rPr lang="en-US" altLang="hu-HU" sz="2100" dirty="0" smtClean="0">
                <a:latin typeface="Century Gothic"/>
              </a:rPr>
              <a:t>central slides to present results and suggestions. Please underline your</a:t>
            </a:r>
            <a:r>
              <a:rPr lang="hu-HU" altLang="hu-HU" sz="2100" dirty="0" smtClean="0">
                <a:latin typeface="Century Gothic"/>
              </a:rPr>
              <a:t> </a:t>
            </a:r>
            <a:r>
              <a:rPr lang="en-US" altLang="hu-HU" sz="2100" dirty="0" smtClean="0">
                <a:latin typeface="Century Gothic"/>
              </a:rPr>
              <a:t>own</a:t>
            </a:r>
            <a:r>
              <a:rPr lang="hu-HU" altLang="hu-HU" sz="2100" dirty="0" smtClean="0">
                <a:latin typeface="Century Gothic"/>
              </a:rPr>
              <a:t> </a:t>
            </a:r>
            <a:r>
              <a:rPr lang="en-US" altLang="hu-HU" sz="2100" dirty="0" smtClean="0">
                <a:latin typeface="Century Gothic"/>
              </a:rPr>
              <a:t>research work. </a:t>
            </a:r>
          </a:p>
          <a:p>
            <a:r>
              <a:rPr lang="en-US" altLang="hu-HU" sz="2100" dirty="0" smtClean="0">
                <a:latin typeface="Century Gothic"/>
              </a:rPr>
              <a:t>Please use clear-cut images, diagrams, charts.</a:t>
            </a:r>
          </a:p>
          <a:p>
            <a:r>
              <a:rPr lang="en-US" altLang="hu-HU" sz="2100" dirty="0" smtClean="0">
                <a:latin typeface="Century Gothic"/>
              </a:rPr>
              <a:t>Please use the following template</a:t>
            </a:r>
            <a:r>
              <a:rPr lang="hu-HU" altLang="hu-HU" sz="2100" dirty="0" smtClean="0">
                <a:latin typeface="Century Gothic"/>
              </a:rPr>
              <a:t>.</a:t>
            </a:r>
            <a:endParaRPr lang="en-US" altLang="hu-HU" sz="2100" dirty="0" smtClean="0">
              <a:latin typeface="Century Gothic"/>
            </a:endParaRPr>
          </a:p>
          <a:p>
            <a:endParaRPr lang="en-US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3971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10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 to questions raised by reviewers</a:t>
            </a:r>
            <a:endParaRPr kumimoji="0" lang="en-US" sz="34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1120" y="1952752"/>
            <a:ext cx="950976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hu-HU" dirty="0" smtClean="0">
                <a:latin typeface="Century Gothic"/>
              </a:rPr>
              <a:t>Questions:………</a:t>
            </a:r>
          </a:p>
          <a:p>
            <a:r>
              <a:rPr lang="en-US" altLang="hu-HU" dirty="0" smtClean="0">
                <a:latin typeface="Century Gothic"/>
              </a:rPr>
              <a:t>Answers:…….</a:t>
            </a:r>
          </a:p>
          <a:p>
            <a:pPr marL="45720" indent="0">
              <a:buNone/>
            </a:pPr>
            <a:endParaRPr lang="en-US" altLang="hu-HU" dirty="0">
              <a:latin typeface="Century Gothic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25530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11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8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Acknowledgements</a:t>
            </a:r>
            <a:endParaRPr kumimoji="0" lang="en-US" sz="34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9"/>
          <p:cNvSpPr txBox="1">
            <a:spLocks/>
          </p:cNvSpPr>
          <p:nvPr/>
        </p:nvSpPr>
        <p:spPr>
          <a:xfrm>
            <a:off x="1301578" y="1746422"/>
            <a:ext cx="9481752" cy="4168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lang="en-US" sz="1800" dirty="0" smtClean="0">
                <a:latin typeface="Century Gothic"/>
              </a:rPr>
              <a:t>Hereby I want to express my thanks to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 ……..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24D3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55596" y="2734810"/>
            <a:ext cx="8464492" cy="754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+mj-lt"/>
              </a:rPr>
              <a:t>Thank you for your attention!</a:t>
            </a:r>
            <a:endParaRPr lang="en-US" b="1" dirty="0">
              <a:latin typeface="+mj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035114" y="4448432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lang="hu-HU" dirty="0" err="1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5511114" y="4176584"/>
            <a:ext cx="103796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hu-HU" dirty="0" err="1" smtClean="0"/>
          </a:p>
        </p:txBody>
      </p:sp>
      <p:sp>
        <p:nvSpPr>
          <p:cNvPr id="6" name="Téglalap 5"/>
          <p:cNvSpPr/>
          <p:nvPr/>
        </p:nvSpPr>
        <p:spPr>
          <a:xfrm>
            <a:off x="4872396" y="4217772"/>
            <a:ext cx="2447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261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476518" y="915146"/>
            <a:ext cx="1125613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University of Debrecen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Faculty of Engineering, Department of </a:t>
            </a:r>
            <a:r>
              <a:rPr lang="hu-HU" dirty="0" err="1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Environmental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Engineering</a:t>
            </a:r>
          </a:p>
          <a:p>
            <a:pPr algn="ctr"/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Faculty of Agricultural and Food Sciences and Environmental Management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Institute of Water and Environmental Management</a:t>
            </a:r>
          </a:p>
          <a:p>
            <a:pPr algn="ctr"/>
            <a:endParaRPr lang="en-US" sz="1200" dirty="0">
              <a:solidFill>
                <a:schemeClr val="tx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915146"/>
            <a:ext cx="1526400" cy="15264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19" y="749300"/>
            <a:ext cx="1149136" cy="1524597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350" y="1746846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dirty="0" smtClean="0">
              <a:solidFill>
                <a:srgbClr val="404040">
                  <a:lumMod val="50000"/>
                </a:srgbClr>
              </a:solidFill>
              <a:latin typeface="Century Gothic"/>
            </a:endParaRPr>
          </a:p>
          <a:p>
            <a:pPr algn="ctr"/>
            <a:r>
              <a:rPr lang="en-US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Thesis</a:t>
            </a:r>
            <a:endParaRPr lang="en-US" dirty="0">
              <a:solidFill>
                <a:srgbClr val="404040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723900" y="1087120"/>
            <a:ext cx="10756900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0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Title of thesis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4" name="Alcím 2"/>
          <p:cNvSpPr txBox="1">
            <a:spLocks/>
          </p:cNvSpPr>
          <p:nvPr/>
        </p:nvSpPr>
        <p:spPr>
          <a:xfrm>
            <a:off x="1301750" y="3926840"/>
            <a:ext cx="9601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lang="en-US" sz="1800" b="1" u="sng" cap="none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Written by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: XY</a:t>
            </a:r>
          </a:p>
          <a:p>
            <a:pPr lvl="0">
              <a:defRPr/>
            </a:pPr>
            <a:r>
              <a:rPr lang="en-US" sz="1800" cap="none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Environmental Engineering </a:t>
            </a:r>
            <a:r>
              <a:rPr lang="en-US" sz="1800" cap="none" dirty="0" err="1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MSc</a:t>
            </a:r>
            <a:r>
              <a:rPr lang="en-US" sz="1800" cap="none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 student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zöveg helye 9"/>
          <p:cNvSpPr txBox="1">
            <a:spLocks/>
          </p:cNvSpPr>
          <p:nvPr/>
        </p:nvSpPr>
        <p:spPr>
          <a:xfrm>
            <a:off x="723900" y="5256853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en-US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Internal supervisor: </a:t>
            </a:r>
            <a:r>
              <a:rPr lang="en-US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en-US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position</a:t>
            </a: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18" name="Szöveg helye 9"/>
          <p:cNvSpPr txBox="1">
            <a:spLocks/>
          </p:cNvSpPr>
          <p:nvPr/>
        </p:nvSpPr>
        <p:spPr>
          <a:xfrm>
            <a:off x="6096000" y="5267960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en-US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External supervisor: </a:t>
            </a:r>
            <a:r>
              <a:rPr lang="en-US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en-US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position</a:t>
            </a: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-183120" y="640119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Debrecen, 17 January 2019 </a:t>
            </a:r>
            <a:endParaRPr lang="en-US" sz="14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373F4BA0-EA8F-7CD8-1997-FD35C0DE36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9904" y="968583"/>
            <a:ext cx="1231499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2"/>
          <p:cNvSpPr txBox="1">
            <a:spLocks/>
          </p:cNvSpPr>
          <p:nvPr/>
        </p:nvSpPr>
        <p:spPr>
          <a:xfrm>
            <a:off x="0" y="616712"/>
            <a:ext cx="1219199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Overview</a:t>
            </a:r>
            <a:endParaRPr kumimoji="0" lang="en-US" sz="3400" b="0" i="0" u="sng" strike="noStrike" kern="1200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type="subTitle" idx="1"/>
          </p:nvPr>
        </p:nvSpPr>
        <p:spPr>
          <a:xfrm>
            <a:off x="0" y="2098520"/>
            <a:ext cx="6426881" cy="3562051"/>
          </a:xfrm>
        </p:spPr>
        <p:txBody>
          <a:bodyPr>
            <a:normAutofit/>
          </a:bodyPr>
          <a:lstStyle/>
          <a:p>
            <a:pPr marL="502920" lvl="0" indent="-45720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AutoNum type="arabicPeriod"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Introduction, addressing the problem</a:t>
            </a:r>
            <a:endParaRPr lang="hu-HU" sz="2000" dirty="0" smtClean="0">
              <a:solidFill>
                <a:srgbClr val="F2F2E2">
                  <a:lumMod val="10000"/>
                </a:srgbClr>
              </a:solidFill>
              <a:latin typeface="Century Gothic"/>
            </a:endParaRPr>
          </a:p>
          <a:p>
            <a:pPr marL="502920" lvl="0" indent="-45720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2. Bibliographic overview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3. Material and method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4. Results and their evaluation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5</a:t>
            </a:r>
            <a:r>
              <a:rPr lang="en-US" sz="2000" dirty="0" smtClean="0">
                <a:latin typeface="Century Gothic"/>
              </a:rPr>
              <a:t>. Conclusions, suggestions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en-US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6. Summary</a:t>
            </a:r>
          </a:p>
          <a:p>
            <a:endParaRPr lang="hu-HU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3</a:t>
            </a:fld>
            <a:endParaRPr lang="hu-HU" sz="1200" noProof="0" dirty="0">
              <a:latin typeface="+mj-l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314441" y="3139127"/>
            <a:ext cx="2447208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4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1. </a:t>
            </a:r>
            <a:r>
              <a:rPr lang="en-US" u="sng" dirty="0" smtClean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Introduction</a:t>
            </a:r>
            <a:r>
              <a:rPr kumimoji="0" lang="en-US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, addressing</a:t>
            </a:r>
            <a:r>
              <a:rPr kumimoji="0" lang="en-US" sz="3400" b="0" i="0" u="sng" strike="noStrike" kern="1200" cap="none" spc="0" normalizeH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the problem</a:t>
            </a:r>
            <a:endParaRPr kumimoji="0" lang="en-US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6"/>
          <p:cNvSpPr txBox="1">
            <a:spLocks/>
          </p:cNvSpPr>
          <p:nvPr/>
        </p:nvSpPr>
        <p:spPr>
          <a:xfrm>
            <a:off x="1101213" y="2012951"/>
            <a:ext cx="9749667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r>
              <a:rPr lang="en-US" altLang="hu-HU" sz="2100" dirty="0" smtClean="0">
                <a:latin typeface="Century Gothic"/>
              </a:rPr>
              <a:t>Explaining the reason for selecting the topic, discussing the goals (max. 5 keywords 1-2 lines)</a:t>
            </a:r>
          </a:p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endParaRPr lang="hu-HU" altLang="hu-HU" sz="2100" dirty="0">
              <a:latin typeface="Century Gothic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5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2"/>
          <p:cNvSpPr txBox="1">
            <a:spLocks/>
          </p:cNvSpPr>
          <p:nvPr/>
        </p:nvSpPr>
        <p:spPr>
          <a:xfrm>
            <a:off x="1001911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2. </a:t>
            </a:r>
            <a:r>
              <a:rPr lang="en-US" sz="3200" u="sng" smtClean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Bibliographic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and </a:t>
            </a:r>
            <a:r>
              <a:rPr lang="en-US" sz="3200" u="sng" smtClean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legislative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background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957656" y="1863852"/>
            <a:ext cx="855218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Aft>
                <a:spcPts val="1200"/>
              </a:spcAft>
              <a:buFont typeface="Arial" pitchFamily="34" charset="0"/>
              <a:buNone/>
            </a:pPr>
            <a:endParaRPr lang="hu-HU" sz="16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6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3</a:t>
            </a:r>
            <a:r>
              <a:rPr kumimoji="0" lang="en-US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</a:t>
            </a: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Material</a:t>
            </a:r>
            <a:r>
              <a:rPr kumimoji="0" lang="en-US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and</a:t>
            </a:r>
            <a:r>
              <a:rPr kumimoji="0" lang="en-US" sz="3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method</a:t>
            </a:r>
            <a:endParaRPr kumimoji="0" lang="en-US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18928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7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</a:t>
            </a: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Results</a:t>
            </a:r>
            <a:r>
              <a:rPr kumimoji="0" lang="en-US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and</a:t>
            </a:r>
            <a:r>
              <a:rPr kumimoji="0" lang="en-US" sz="3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their evaluation </a:t>
            </a:r>
            <a:endParaRPr kumimoji="0" lang="en-US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062681" y="2084056"/>
            <a:ext cx="106515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entury Gothic"/>
              </a:rPr>
              <a:t>Please present your results and suggestions on some slides and underline your own research work. </a:t>
            </a:r>
          </a:p>
          <a:p>
            <a:r>
              <a:rPr lang="en-US" sz="2000" dirty="0" smtClean="0">
                <a:latin typeface="Century Gothic"/>
              </a:rPr>
              <a:t>Please use clear-cut images, diagrams, charts.</a:t>
            </a:r>
            <a:endParaRPr lang="en-US" sz="2000" dirty="0">
              <a:latin typeface="Century Gothic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872396" y="3245708"/>
            <a:ext cx="2447208" cy="36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27571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8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798286" y="438912"/>
            <a:ext cx="10052594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</a:t>
            </a:r>
            <a:r>
              <a:rPr lang="en-US" u="sng" dirty="0" smtClean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Conclusions</a:t>
            </a:r>
            <a:r>
              <a:rPr kumimoji="0" lang="en-US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, suggestions</a:t>
            </a:r>
            <a:endParaRPr kumimoji="0" lang="en-US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798286" y="1849336"/>
            <a:ext cx="976811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  <a:defRPr/>
            </a:pPr>
            <a:r>
              <a:rPr lang="en-US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Please summarize your theoretical and practical suggestions in a brief and concise manner. Please concentrate on the goals and your own research work. </a:t>
            </a:r>
            <a:endParaRPr lang="en-US" dirty="0">
              <a:solidFill>
                <a:srgbClr val="404040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14309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pPr rtl="0"/>
              <a:t>9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6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</a:t>
            </a: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Summary</a:t>
            </a:r>
            <a:endParaRPr kumimoji="0" lang="en-US" sz="3400" b="0" i="0" u="sng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2768" y="1696995"/>
            <a:ext cx="9508112" cy="439900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hu-HU" dirty="0" smtClean="0">
                <a:latin typeface="Century Gothic"/>
              </a:rPr>
              <a:t>Please summarize/list the key points in a couple of sentences. </a:t>
            </a:r>
            <a:endParaRPr lang="en-US" altLang="hu-HU" dirty="0">
              <a:latin typeface="Century Gothic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872396" y="3244334"/>
            <a:ext cx="2447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Possible illustration(s)</a:t>
            </a:r>
          </a:p>
        </p:txBody>
      </p:sp>
    </p:spTree>
    <p:extLst>
      <p:ext uri="{BB962C8B-B14F-4D97-AF65-F5344CB8AC3E}">
        <p14:creationId xmlns:p14="http://schemas.microsoft.com/office/powerpoint/2010/main" val="20052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tletgyűjtéssel kapcsolatos bemutat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9_TF03460637" id="{ECCF73D7-5EA8-4C97-A6C2-E827F3E39FBC}" vid="{06A43B0E-8753-46CE-BA90-CD3B89A5071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Üzleti ötletgyűjtés bemutató</Template>
  <TotalTime>1547</TotalTime>
  <Words>369</Words>
  <Application>Microsoft Office PowerPoint</Application>
  <PresentationFormat>Szélesvásznú</PresentationFormat>
  <Paragraphs>73</Paragraphs>
  <Slides>12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Palatino Linotype</vt:lpstr>
      <vt:lpstr>Times New Roman</vt:lpstr>
      <vt:lpstr>Wingdings</vt:lpstr>
      <vt:lpstr>Wingdings 2</vt:lpstr>
      <vt:lpstr>Wingdings 3</vt:lpstr>
      <vt:lpstr>Ötletgyűjtéssel kapcsolatos bemutató</vt:lpstr>
      <vt:lpstr>Slide title should be in the same font size and font family.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User</cp:lastModifiedBy>
  <cp:revision>140</cp:revision>
  <dcterms:created xsi:type="dcterms:W3CDTF">2017-12-30T07:52:22Z</dcterms:created>
  <dcterms:modified xsi:type="dcterms:W3CDTF">2023-05-30T11:39:24Z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